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0" r:id="rId3"/>
    <p:sldId id="300" r:id="rId4"/>
    <p:sldId id="312" r:id="rId5"/>
    <p:sldId id="311" r:id="rId6"/>
    <p:sldId id="314" r:id="rId7"/>
    <p:sldId id="313" r:id="rId8"/>
    <p:sldId id="27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848"/>
    <a:srgbClr val="007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594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491F4-2324-40FA-AEA9-2972D6DC70BC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86E5E-786D-44E8-945B-874935E0C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B513-9B5F-42DA-8A6C-2BA30F628C17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3147-60B3-4001-82EB-E75F2D9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6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B513-9B5F-42DA-8A6C-2BA30F628C17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3147-60B3-4001-82EB-E75F2D9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6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B513-9B5F-42DA-8A6C-2BA30F628C17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3147-60B3-4001-82EB-E75F2D9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B513-9B5F-42DA-8A6C-2BA30F628C17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3147-60B3-4001-82EB-E75F2D9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5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B513-9B5F-42DA-8A6C-2BA30F628C17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3147-60B3-4001-82EB-E75F2D9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4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B513-9B5F-42DA-8A6C-2BA30F628C17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3147-60B3-4001-82EB-E75F2D9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1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B513-9B5F-42DA-8A6C-2BA30F628C17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3147-60B3-4001-82EB-E75F2D9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25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B513-9B5F-42DA-8A6C-2BA30F628C17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3147-60B3-4001-82EB-E75F2D9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3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B513-9B5F-42DA-8A6C-2BA30F628C17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3147-60B3-4001-82EB-E75F2D9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3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B513-9B5F-42DA-8A6C-2BA30F628C17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3147-60B3-4001-82EB-E75F2D9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B513-9B5F-42DA-8A6C-2BA30F628C17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3147-60B3-4001-82EB-E75F2D9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2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B513-9B5F-42DA-8A6C-2BA30F628C17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3147-60B3-4001-82EB-E75F2D9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8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5903" y="5351447"/>
            <a:ext cx="7434942" cy="1860814"/>
          </a:xfrm>
        </p:spPr>
        <p:txBody>
          <a:bodyPr>
            <a:normAutofit/>
          </a:bodyPr>
          <a:lstStyle/>
          <a:p>
            <a:pPr lvl="0" algn="r">
              <a:spcBef>
                <a:spcPts val="0"/>
              </a:spcBef>
              <a:buSzPct val="25000"/>
            </a:pPr>
            <a:r>
              <a:rPr lang="ru-RU" sz="4000" b="1" i="1" dirty="0" smtClean="0">
                <a:solidFill>
                  <a:srgbClr val="0077C0"/>
                </a:solidFill>
                <a:latin typeface="Arial Narrow" panose="020B0606020202030204" pitchFamily="34" charset="0"/>
                <a:sym typeface="Calibri"/>
              </a:rPr>
              <a:t>руководитель Клуба, приемная мама, писатель Диана Машкова</a:t>
            </a:r>
            <a:endParaRPr lang="ru-RU" sz="4000" b="1" i="1" dirty="0" smtClean="0">
              <a:solidFill>
                <a:srgbClr val="50B848"/>
              </a:solidFill>
              <a:latin typeface="Arial Narrow" panose="020B0606020202030204" pitchFamily="34" charset="0"/>
              <a:sym typeface="Calibri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7690" y="112142"/>
            <a:ext cx="9462511" cy="2872101"/>
            <a:chOff x="799088" y="653144"/>
            <a:chExt cx="10593824" cy="346075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88" y="653144"/>
              <a:ext cx="10593824" cy="346075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00" t="45966" b="17623"/>
            <a:stretch/>
          </p:blipFill>
          <p:spPr>
            <a:xfrm>
              <a:off x="9347199" y="1441277"/>
              <a:ext cx="1828801" cy="664375"/>
            </a:xfrm>
            <a:prstGeom prst="rect">
              <a:avLst/>
            </a:prstGeom>
          </p:spPr>
        </p:pic>
      </p:grpSp>
      <p:pic>
        <p:nvPicPr>
          <p:cNvPr id="1026" name="Picture 2" descr="C:\Users\i.yadroshnikov\Documents\БРЕНДБУК\Logo Big Hor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166" y="2992870"/>
            <a:ext cx="3838715" cy="38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576708" y="3151079"/>
            <a:ext cx="9615292" cy="186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25000"/>
            </a:pPr>
            <a:r>
              <a:rPr lang="ru-RU" sz="5800" b="1" dirty="0" smtClean="0">
                <a:solidFill>
                  <a:srgbClr val="0077C0"/>
                </a:solidFill>
                <a:latin typeface="Arial Narrow" panose="020B0606020202030204" pitchFamily="34" charset="0"/>
                <a:sym typeface="Calibri"/>
              </a:rPr>
              <a:t>КЛУБ </a:t>
            </a:r>
          </a:p>
          <a:p>
            <a:pPr>
              <a:spcBef>
                <a:spcPts val="0"/>
              </a:spcBef>
              <a:buSzPct val="25000"/>
            </a:pPr>
            <a:r>
              <a:rPr lang="ru-RU" sz="5800" b="1" dirty="0" smtClean="0">
                <a:solidFill>
                  <a:srgbClr val="0077C0"/>
                </a:solidFill>
                <a:latin typeface="Arial Narrow" panose="020B0606020202030204" pitchFamily="34" charset="0"/>
                <a:sym typeface="Calibri"/>
              </a:rPr>
              <a:t>«АЗБУКА ПРИЕМНОЙ СЕМЬИ»</a:t>
            </a:r>
          </a:p>
          <a:p>
            <a:pPr>
              <a:spcBef>
                <a:spcPts val="0"/>
              </a:spcBef>
              <a:buSzPct val="25000"/>
            </a:pPr>
            <a:endParaRPr lang="ru-RU" sz="5800" dirty="0" smtClean="0">
              <a:solidFill>
                <a:srgbClr val="50B848"/>
              </a:solidFill>
              <a:latin typeface="Arial Narrow" panose="020B0606020202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6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8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6378" y="704850"/>
            <a:ext cx="10932736" cy="544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 </a:t>
            </a:r>
          </a:p>
          <a:p>
            <a:endParaRPr lang="ru-RU" sz="3200" b="1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36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36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 </a:t>
            </a:r>
          </a:p>
          <a:p>
            <a:endParaRPr lang="ru-RU" sz="36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2200" b="1" kern="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3200" b="1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32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</a:t>
            </a:r>
            <a:endParaRPr lang="ru-RU" sz="3200" b="1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6" name="Picture 2" descr="C:\Users\d.mezentseva\Desktop\_BKH054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33" y="1177505"/>
            <a:ext cx="3109921" cy="4465501"/>
          </a:xfrm>
          <a:prstGeom prst="rect">
            <a:avLst/>
          </a:prstGeom>
          <a:noFill/>
          <a:ln w="3175">
            <a:solidFill>
              <a:schemeClr val="bg1"/>
            </a:solidFill>
          </a:ln>
          <a:scene3d>
            <a:camera prst="obliqueTopRigh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03951" y="1101080"/>
            <a:ext cx="6024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 </a:t>
            </a:r>
            <a:r>
              <a:rPr lang="ru-RU" sz="4400" b="1" dirty="0">
                <a:solidFill>
                  <a:srgbClr val="50B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Авдеев Роман Иванович</a:t>
            </a:r>
            <a:endParaRPr lang="ru-RU" sz="4400" b="1" kern="0" dirty="0">
              <a:solidFill>
                <a:srgbClr val="50B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3329" y="1870521"/>
            <a:ext cx="7005651" cy="379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450" dirty="0"/>
              <a:t>        </a:t>
            </a:r>
            <a:r>
              <a:rPr lang="ru-RU" sz="2450" dirty="0" smtClean="0"/>
              <a:t>«</a:t>
            </a:r>
            <a:r>
              <a:rPr lang="ru-RU" sz="2450" dirty="0" smtClean="0">
                <a:latin typeface="Arial Narrow" panose="020B0606020202030204" pitchFamily="34" charset="0"/>
              </a:rPr>
              <a:t>В </a:t>
            </a:r>
            <a:r>
              <a:rPr lang="ru-RU" sz="2450" dirty="0">
                <a:latin typeface="Arial Narrow" panose="020B0606020202030204" pitchFamily="34" charset="0"/>
              </a:rPr>
              <a:t>марте 2014 года я создал благотворительный фонд «Арифметика Добра». Регистрация фонда — это желание сделать следующий шаг в развитии нашего общества, объединить </a:t>
            </a:r>
            <a:r>
              <a:rPr lang="ru-RU" sz="2450" dirty="0" smtClean="0">
                <a:latin typeface="Arial Narrow" panose="020B0606020202030204" pitchFamily="34" charset="0"/>
              </a:rPr>
              <a:t>людей неравнодушных</a:t>
            </a:r>
            <a:r>
              <a:rPr lang="ru-RU" sz="2450" dirty="0">
                <a:latin typeface="Arial Narrow" panose="020B0606020202030204" pitchFamily="34" charset="0"/>
              </a:rPr>
              <a:t>, которые готовы менять систему</a:t>
            </a:r>
            <a:r>
              <a:rPr lang="ru-RU" sz="2450" dirty="0" smtClean="0">
                <a:latin typeface="Arial Narrow" panose="020B0606020202030204" pitchFamily="34" charset="0"/>
              </a:rPr>
              <a:t>».</a:t>
            </a:r>
          </a:p>
          <a:p>
            <a:r>
              <a:rPr lang="ru-RU" sz="2450" dirty="0" smtClean="0">
                <a:latin typeface="Arial Narrow" panose="020B0606020202030204" pitchFamily="34" charset="0"/>
              </a:rPr>
              <a:t> </a:t>
            </a:r>
            <a:endParaRPr lang="ru-RU" sz="2450" dirty="0">
              <a:latin typeface="Arial Narrow" panose="020B0606020202030204" pitchFamily="34" charset="0"/>
            </a:endParaRPr>
          </a:p>
          <a:p>
            <a:r>
              <a:rPr lang="ru-RU" sz="2450" dirty="0">
                <a:latin typeface="Arial Narrow" panose="020B0606020202030204" pitchFamily="34" charset="0"/>
              </a:rPr>
              <a:t> </a:t>
            </a:r>
            <a:r>
              <a:rPr lang="ru-RU" sz="2450" dirty="0" smtClean="0">
                <a:latin typeface="Arial Narrow" panose="020B0606020202030204" pitchFamily="34" charset="0"/>
              </a:rPr>
              <a:t>     «</a:t>
            </a:r>
            <a:r>
              <a:rPr lang="ru-RU" sz="2450" dirty="0">
                <a:latin typeface="Arial Narrow" panose="020B0606020202030204" pitchFamily="34" charset="0"/>
              </a:rPr>
              <a:t>Для меня Россия без сирот – это без сирот в детских домах или с минимальным сроком пребывания там!».</a:t>
            </a:r>
          </a:p>
        </p:txBody>
      </p:sp>
    </p:spTree>
    <p:extLst>
      <p:ext uri="{BB962C8B-B14F-4D97-AF65-F5344CB8AC3E}">
        <p14:creationId xmlns:p14="http://schemas.microsoft.com/office/powerpoint/2010/main" val="41287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60" y="-439946"/>
            <a:ext cx="12594565" cy="74791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4761" y="595223"/>
            <a:ext cx="11062658" cy="5762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14" y="1523065"/>
            <a:ext cx="1778852" cy="202142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6" y="3968584"/>
            <a:ext cx="1967888" cy="186813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21" y="2771901"/>
            <a:ext cx="1743317" cy="20100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98" y="1382909"/>
            <a:ext cx="2347643" cy="17696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48" y="3152533"/>
            <a:ext cx="1602437" cy="18178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00" y="3983769"/>
            <a:ext cx="1829054" cy="2010056"/>
          </a:xfrm>
          <a:prstGeom prst="rect">
            <a:avLst/>
          </a:prstGeom>
        </p:spPr>
      </p:pic>
      <p:pic>
        <p:nvPicPr>
          <p:cNvPr id="16" name="Picture 2" descr="C:\Users\i.yadroshnikov\Documents\БРЕНДБУК\Logo Big Hors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01" y="2809056"/>
            <a:ext cx="1606373" cy="16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568348" y="1274832"/>
            <a:ext cx="4757737" cy="4718586"/>
          </a:xfrm>
          <a:prstGeom prst="ellipse">
            <a:avLst/>
          </a:prstGeom>
          <a:noFill/>
          <a:ln w="19050"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25073" y="1256795"/>
            <a:ext cx="4757737" cy="4718586"/>
          </a:xfrm>
          <a:prstGeom prst="ellipse">
            <a:avLst/>
          </a:prstGeom>
          <a:noFill/>
          <a:ln w="19050">
            <a:solidFill>
              <a:srgbClr val="50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1285913" y="2819393"/>
            <a:ext cx="3077202" cy="18199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7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ДЕТИ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7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8188525" y="2955997"/>
            <a:ext cx="3534558" cy="13773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7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РОДИТЕЛИ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7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81600" y="548909"/>
            <a:ext cx="10384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0" dirty="0" smtClean="0">
                <a:solidFill>
                  <a:srgbClr val="50B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Благотворительный фонд «Арифметика добра»</a:t>
            </a:r>
            <a:endParaRPr lang="ru-RU" sz="4000" b="1" kern="0" dirty="0">
              <a:solidFill>
                <a:srgbClr val="50B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48" y="-250167"/>
            <a:ext cx="12577312" cy="73755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9189" y="590908"/>
            <a:ext cx="10932736" cy="569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 </a:t>
            </a: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36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  </a:t>
            </a:r>
          </a:p>
          <a:p>
            <a:endParaRPr lang="ru-RU" sz="36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2200" b="1" kern="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200" b="1" kern="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     </a:t>
            </a:r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32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</a:t>
            </a:r>
            <a:endParaRPr lang="ru-RU" sz="3200" b="1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9563" y="487738"/>
            <a:ext cx="105031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kern="0" dirty="0" smtClean="0">
                <a:solidFill>
                  <a:srgbClr val="50B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Клуб – система комплексной поддержки </a:t>
            </a:r>
          </a:p>
          <a:p>
            <a:r>
              <a:rPr lang="ru-RU" sz="4800" b="1" kern="0" dirty="0" smtClean="0">
                <a:solidFill>
                  <a:srgbClr val="50B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замещающих семей </a:t>
            </a:r>
            <a:endParaRPr lang="ru-RU" sz="4800" b="1" kern="0" dirty="0">
              <a:solidFill>
                <a:srgbClr val="50B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189" y="2061709"/>
            <a:ext cx="774041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300" b="1" dirty="0">
                <a:solidFill>
                  <a:srgbClr val="0077C0"/>
                </a:solidFill>
                <a:latin typeface="Arial Narrow" panose="020B0606020202030204" pitchFamily="34" charset="0"/>
              </a:rPr>
              <a:t>Просвещение </a:t>
            </a:r>
            <a:r>
              <a:rPr lang="ru-RU" sz="3300" b="1" dirty="0" smtClean="0">
                <a:solidFill>
                  <a:srgbClr val="0077C0"/>
                </a:solidFill>
                <a:latin typeface="Arial Narrow" panose="020B0606020202030204" pitchFamily="34" charset="0"/>
              </a:rPr>
              <a:t>общества;</a:t>
            </a:r>
            <a:endParaRPr lang="ru-RU" sz="3300" b="1" dirty="0">
              <a:solidFill>
                <a:srgbClr val="0077C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300" b="1" dirty="0" smtClean="0">
                <a:solidFill>
                  <a:srgbClr val="0077C0"/>
                </a:solidFill>
                <a:latin typeface="Arial Narrow" panose="020B0606020202030204" pitchFamily="34" charset="0"/>
              </a:rPr>
              <a:t>Формирование </a:t>
            </a:r>
            <a:r>
              <a:rPr lang="ru-RU" sz="3300" b="1" dirty="0" smtClean="0">
                <a:solidFill>
                  <a:srgbClr val="0077C0"/>
                </a:solidFill>
                <a:latin typeface="Arial Narrow" panose="020B0606020202030204" pitchFamily="34" charset="0"/>
              </a:rPr>
              <a:t>сообщества;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300" b="1" dirty="0" smtClean="0">
                <a:solidFill>
                  <a:srgbClr val="0077C0"/>
                </a:solidFill>
                <a:latin typeface="Arial Narrow" panose="020B0606020202030204" pitchFamily="34" charset="0"/>
              </a:rPr>
              <a:t>Профилактика </a:t>
            </a:r>
            <a:r>
              <a:rPr lang="ru-RU" sz="3300" b="1" dirty="0">
                <a:solidFill>
                  <a:srgbClr val="0077C0"/>
                </a:solidFill>
                <a:latin typeface="Arial Narrow" panose="020B0606020202030204" pitchFamily="34" charset="0"/>
              </a:rPr>
              <a:t>возвратов;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300" b="1" dirty="0" smtClean="0">
              <a:solidFill>
                <a:srgbClr val="0077C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300" b="1" dirty="0">
                <a:solidFill>
                  <a:srgbClr val="50B848"/>
                </a:solidFill>
                <a:latin typeface="Arial Narrow" panose="020B0606020202030204" pitchFamily="34" charset="0"/>
              </a:rPr>
              <a:t>Профессиональное сопровождение;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300" b="1" dirty="0" smtClean="0">
                <a:solidFill>
                  <a:srgbClr val="50B848"/>
                </a:solidFill>
                <a:latin typeface="Arial Narrow" panose="020B0606020202030204" pitchFamily="34" charset="0"/>
              </a:rPr>
              <a:t>Обучение </a:t>
            </a:r>
            <a:r>
              <a:rPr lang="ru-RU" sz="3300" b="1" dirty="0" smtClean="0">
                <a:solidFill>
                  <a:srgbClr val="50B848"/>
                </a:solidFill>
                <a:latin typeface="Arial Narrow" panose="020B0606020202030204" pitchFamily="34" charset="0"/>
              </a:rPr>
              <a:t>и повышение компетенций;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300" b="1" dirty="0" smtClean="0">
                <a:solidFill>
                  <a:srgbClr val="50B848"/>
                </a:solidFill>
                <a:latin typeface="Arial Narrow" panose="020B0606020202030204" pitchFamily="34" charset="0"/>
              </a:rPr>
              <a:t>Знакомство с детьми;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300" b="1" dirty="0" smtClean="0">
                <a:solidFill>
                  <a:srgbClr val="50B848"/>
                </a:solidFill>
                <a:latin typeface="Arial Narrow" panose="020B0606020202030204" pitchFamily="34" charset="0"/>
              </a:rPr>
              <a:t>Взаимопомощь внутри </a:t>
            </a:r>
            <a:r>
              <a:rPr lang="ru-RU" sz="3300" b="1" dirty="0" smtClean="0">
                <a:solidFill>
                  <a:srgbClr val="50B848"/>
                </a:solidFill>
                <a:latin typeface="Arial Narrow" panose="020B0606020202030204" pitchFamily="34" charset="0"/>
              </a:rPr>
              <a:t>сообщества.</a:t>
            </a:r>
            <a:endParaRPr lang="ru-RU" sz="3300" b="1" dirty="0" smtClean="0">
              <a:solidFill>
                <a:srgbClr val="50B848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300" dirty="0">
              <a:solidFill>
                <a:srgbClr val="0077C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C:\Users\d.mezentseva\Desktop\семья Диан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355" y="2044460"/>
            <a:ext cx="3567667" cy="36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06289" y="5688445"/>
            <a:ext cx="4215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Руководитель Клуба Диана Машкова</a:t>
            </a:r>
          </a:p>
          <a:p>
            <a:pPr algn="ctr"/>
            <a:r>
              <a:rPr lang="ru-RU" sz="1600" i="1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со своей семьей</a:t>
            </a:r>
            <a:endParaRPr lang="ru-RU" sz="1600" i="1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48" y="-250167"/>
            <a:ext cx="12577312" cy="73755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0114" y="590908"/>
            <a:ext cx="10932736" cy="569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 </a:t>
            </a: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36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  </a:t>
            </a:r>
          </a:p>
          <a:p>
            <a:endParaRPr lang="ru-RU" sz="36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2200" b="1" kern="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200" b="1" kern="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     </a:t>
            </a:r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32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</a:t>
            </a:r>
            <a:endParaRPr lang="ru-RU" sz="3200" b="1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7191" y="468089"/>
            <a:ext cx="6758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kern="0" dirty="0" smtClean="0">
                <a:solidFill>
                  <a:srgbClr val="50B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Результаты Клуба за 2 года</a:t>
            </a:r>
            <a:endParaRPr lang="ru-RU" sz="4400" b="1" kern="0" dirty="0">
              <a:solidFill>
                <a:srgbClr val="50B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76070" y="1336799"/>
            <a:ext cx="1688623" cy="917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91963" y="1221729"/>
            <a:ext cx="1856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1030</a:t>
            </a:r>
            <a:endParaRPr lang="ru-RU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00013" y="2239071"/>
            <a:ext cx="36407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kern="0" dirty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ru-RU" sz="2800" b="1" kern="0" dirty="0" smtClean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емей присоединились</a:t>
            </a:r>
          </a:p>
          <a:p>
            <a:pPr algn="ctr"/>
            <a:r>
              <a:rPr lang="ru-RU" sz="2800" b="1" kern="0" dirty="0" smtClean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 Клубу</a:t>
            </a:r>
            <a:endParaRPr lang="ru-RU" sz="2800" b="1" kern="0" dirty="0">
              <a:solidFill>
                <a:srgbClr val="50B84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19192" y="2267625"/>
            <a:ext cx="37337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kern="0" dirty="0" smtClean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детей приняты в семьи </a:t>
            </a:r>
          </a:p>
          <a:p>
            <a:pPr algn="ctr"/>
            <a:r>
              <a:rPr lang="ru-RU" sz="2800" b="1" kern="0" dirty="0" smtClean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членов Клуба</a:t>
            </a:r>
            <a:endParaRPr lang="ru-RU" sz="2800" b="1" kern="0" dirty="0">
              <a:solidFill>
                <a:srgbClr val="50B84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50" y="3221732"/>
            <a:ext cx="3859200" cy="288054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d.mezentseva\Desktop\IVS_5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16" y="3221732"/>
            <a:ext cx="3865334" cy="28805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8141737" y="1358674"/>
            <a:ext cx="1688623" cy="917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29848" y="1221729"/>
            <a:ext cx="151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125</a:t>
            </a:r>
            <a:endParaRPr lang="ru-RU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48" y="-250167"/>
            <a:ext cx="12577312" cy="73755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0114" y="603849"/>
            <a:ext cx="10932736" cy="569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 </a:t>
            </a: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36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  </a:t>
            </a:r>
          </a:p>
          <a:p>
            <a:endParaRPr lang="ru-RU" sz="36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2200" b="1" kern="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200" b="1" kern="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     </a:t>
            </a:r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32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</a:t>
            </a:r>
            <a:endParaRPr lang="ru-RU" sz="3200" b="1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7191" y="468089"/>
            <a:ext cx="6758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kern="0" dirty="0" smtClean="0">
                <a:solidFill>
                  <a:srgbClr val="50B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Результаты Клуба за 2 года</a:t>
            </a:r>
            <a:endParaRPr lang="ru-RU" sz="4400" b="1" kern="0" dirty="0">
              <a:solidFill>
                <a:srgbClr val="50B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31979" y="2336025"/>
            <a:ext cx="3416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человек приняли участие</a:t>
            </a:r>
          </a:p>
          <a:p>
            <a:pPr algn="ctr"/>
            <a:r>
              <a:rPr lang="ru-RU" sz="2400" b="1" kern="0" dirty="0" smtClean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в мероприятиях Клуба</a:t>
            </a:r>
            <a:endParaRPr lang="ru-RU" sz="2400" b="1" kern="0" dirty="0">
              <a:solidFill>
                <a:srgbClr val="50B84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47371" y="2299194"/>
            <a:ext cx="40382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kern="0" dirty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</a:t>
            </a:r>
            <a:r>
              <a:rPr lang="ru-RU" sz="2200" b="1" kern="0" dirty="0" smtClean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ндивидуальных консультаций </a:t>
            </a:r>
          </a:p>
          <a:p>
            <a:pPr algn="ctr"/>
            <a:r>
              <a:rPr lang="ru-RU" sz="2200" b="1" kern="0" dirty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</a:t>
            </a:r>
            <a:r>
              <a:rPr lang="ru-RU" sz="2200" b="1" kern="0" dirty="0" smtClean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роведено руководителем Клуба</a:t>
            </a:r>
          </a:p>
          <a:p>
            <a:pPr algn="ctr"/>
            <a:endParaRPr lang="ru-RU" sz="2200" b="1" kern="0" dirty="0">
              <a:solidFill>
                <a:srgbClr val="50B84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06329" y="1380935"/>
            <a:ext cx="1757120" cy="917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06329" y="1240070"/>
            <a:ext cx="1867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4598</a:t>
            </a:r>
            <a:endParaRPr lang="ru-RU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22203" y="1380934"/>
            <a:ext cx="1688623" cy="917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11562" y="1239730"/>
            <a:ext cx="151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359</a:t>
            </a:r>
            <a:endParaRPr lang="ru-RU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S:\ФОТО\Клуб АПС\20150117 Первая лекция клуба АПС\АРИФМЕТИКА ДОБРА +\АРИФМЕТИКА ДОБРА +\IMG_0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70" y="3254178"/>
            <a:ext cx="3513580" cy="2688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arifmetika-dobra.ru/wp-content/uploads/2015/09/unnamed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5"/>
          <a:stretch/>
        </p:blipFill>
        <p:spPr bwMode="auto">
          <a:xfrm>
            <a:off x="705055" y="3254178"/>
            <a:ext cx="3410155" cy="26539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53224" y="2341505"/>
            <a:ext cx="2915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</a:t>
            </a:r>
            <a:r>
              <a:rPr lang="ru-RU" sz="2000" b="1" kern="0" dirty="0" smtClean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ероприятий  проведено </a:t>
            </a:r>
          </a:p>
          <a:p>
            <a:pPr algn="ctr"/>
            <a:r>
              <a:rPr lang="ru-RU" sz="2000" b="1" kern="0" dirty="0" smtClean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приемных родителей и их детей в Клубе</a:t>
            </a:r>
            <a:endParaRPr lang="ru-RU" sz="2000" b="1" kern="0" dirty="0">
              <a:solidFill>
                <a:srgbClr val="50B84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66618" y="1381273"/>
            <a:ext cx="1688623" cy="917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89186" y="1244806"/>
            <a:ext cx="1443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226</a:t>
            </a:r>
            <a:endParaRPr lang="ru-RU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 descr="S:\ФОТО\20160717 Праздник Здравствуй, семья\Соцсети\Фотоальбом\IVS_55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00" y="3646967"/>
            <a:ext cx="3589457" cy="25481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48" y="-250167"/>
            <a:ext cx="12577312" cy="73755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5640" y="786025"/>
            <a:ext cx="10932736" cy="569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 </a:t>
            </a: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36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          </a:t>
            </a:r>
          </a:p>
          <a:p>
            <a:endParaRPr lang="ru-RU" sz="36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2200" b="1" kern="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200" b="1" kern="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     </a:t>
            </a:r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ru-RU" sz="3200" b="1" kern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32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</a:t>
            </a:r>
            <a:endParaRPr lang="ru-RU" sz="3200" b="1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20546" y="786025"/>
            <a:ext cx="10502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Фонд занимается </a:t>
            </a:r>
            <a:r>
              <a:rPr lang="ru-RU" sz="2800" b="1" dirty="0">
                <a:solidFill>
                  <a:srgbClr val="67C285"/>
                </a:solidFill>
                <a:latin typeface="Arial Narrow" panose="020B0606020202030204" pitchFamily="34" charset="0"/>
              </a:rPr>
              <a:t>просветительской деятельностью</a:t>
            </a:r>
            <a:r>
              <a:rPr lang="ru-RU" sz="2800" b="1" dirty="0">
                <a:latin typeface="Arial Narrow" panose="020B0606020202030204" pitchFamily="34" charset="0"/>
              </a:rPr>
              <a:t> – выпускает </a:t>
            </a:r>
            <a:r>
              <a:rPr lang="ru-RU" sz="2800" b="1" dirty="0" smtClean="0">
                <a:latin typeface="Arial Narrow" panose="020B0606020202030204" pitchFamily="34" charset="0"/>
              </a:rPr>
              <a:t>книги об </a:t>
            </a:r>
            <a:r>
              <a:rPr lang="ru-RU" sz="2800" b="1" dirty="0">
                <a:latin typeface="Arial Narrow" panose="020B0606020202030204" pitchFamily="34" charset="0"/>
              </a:rPr>
              <a:t>усыновлении и опыте приёмных семей. </a:t>
            </a:r>
          </a:p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Для потенциальных и состоявшихся приёмных родителей </a:t>
            </a:r>
            <a:r>
              <a:rPr lang="ru-RU" sz="2800" b="1" dirty="0">
                <a:solidFill>
                  <a:srgbClr val="67C285"/>
                </a:solidFill>
                <a:latin typeface="Arial Narrow" panose="020B0606020202030204" pitchFamily="34" charset="0"/>
              </a:rPr>
              <a:t>книги от </a:t>
            </a:r>
            <a:r>
              <a:rPr lang="ru-RU" sz="2800" b="1" dirty="0" smtClean="0">
                <a:solidFill>
                  <a:srgbClr val="67C285"/>
                </a:solidFill>
                <a:latin typeface="Arial Narrow" panose="020B0606020202030204" pitchFamily="34" charset="0"/>
              </a:rPr>
              <a:t>фонда членам Клуба </a:t>
            </a:r>
            <a:r>
              <a:rPr lang="ru-RU" sz="2800" b="1" dirty="0">
                <a:solidFill>
                  <a:srgbClr val="67C285"/>
                </a:solidFill>
                <a:latin typeface="Arial Narrow" panose="020B0606020202030204" pitchFamily="34" charset="0"/>
              </a:rPr>
              <a:t>– в подарок.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" y="2789712"/>
            <a:ext cx="5092362" cy="29870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97" y="2646027"/>
            <a:ext cx="5399582" cy="32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09751" y="1643062"/>
            <a:ext cx="8637586" cy="357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19472" y="1874728"/>
            <a:ext cx="55626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0" dirty="0" smtClean="0">
                <a:solidFill>
                  <a:srgbClr val="50B8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/>
            <a:endParaRPr lang="ru-RU" sz="2400" b="1" kern="0" dirty="0">
              <a:solidFill>
                <a:srgbClr val="50B84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kern="0" dirty="0" smtClean="0">
              <a:solidFill>
                <a:srgbClr val="50B84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b="1" kern="0" dirty="0" smtClean="0">
              <a:solidFill>
                <a:srgbClr val="50B84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b="1" kern="0" dirty="0">
              <a:solidFill>
                <a:srgbClr val="50B84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b="1" kern="0" dirty="0" smtClean="0">
              <a:solidFill>
                <a:srgbClr val="0077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b="1" kern="0" dirty="0" smtClean="0">
              <a:solidFill>
                <a:srgbClr val="0077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400" b="1" kern="0" dirty="0" smtClean="0">
                <a:solidFill>
                  <a:srgbClr val="0077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Благотворительный фонд «Арифметика добра»</a:t>
            </a:r>
          </a:p>
          <a:p>
            <a:r>
              <a:rPr lang="en-US" sz="1400" b="1" kern="0" dirty="0" smtClean="0">
                <a:solidFill>
                  <a:srgbClr val="0077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www.a-dobra.ru</a:t>
            </a:r>
          </a:p>
          <a:p>
            <a:r>
              <a:rPr lang="en-US" sz="1400" b="1" kern="0" dirty="0" smtClean="0">
                <a:solidFill>
                  <a:srgbClr val="0077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+7 (495) 995-76-43</a:t>
            </a:r>
          </a:p>
          <a:p>
            <a:r>
              <a:rPr lang="ru-RU" sz="1400" b="1" kern="0" dirty="0" smtClean="0">
                <a:solidFill>
                  <a:srgbClr val="0077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Москва, Большой </a:t>
            </a:r>
            <a:r>
              <a:rPr lang="ru-RU" sz="1400" b="1" kern="0" dirty="0" err="1" smtClean="0">
                <a:solidFill>
                  <a:srgbClr val="0077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Харитоньевский</a:t>
            </a:r>
            <a:r>
              <a:rPr lang="ru-RU" sz="1400" b="1" kern="0" dirty="0" smtClean="0">
                <a:solidFill>
                  <a:srgbClr val="0077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переулок, д. 24, строение 2 </a:t>
            </a:r>
          </a:p>
        </p:txBody>
      </p:sp>
      <p:pic>
        <p:nvPicPr>
          <p:cNvPr id="10" name="Picture 2" descr="C:\Users\i.yadroshnikov\Documents\БРЕНДБУК\Logo Big Ho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39" y="2570606"/>
            <a:ext cx="1250809" cy="125679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250</Words>
  <Application>Microsoft Office PowerPoint</Application>
  <PresentationFormat>Произвольный</PresentationFormat>
  <Paragraphs>108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Черкасова</dc:creator>
  <cp:lastModifiedBy>Диана</cp:lastModifiedBy>
  <cp:revision>79</cp:revision>
  <dcterms:created xsi:type="dcterms:W3CDTF">2016-05-12T13:26:24Z</dcterms:created>
  <dcterms:modified xsi:type="dcterms:W3CDTF">2017-04-20T05:28:13Z</dcterms:modified>
</cp:coreProperties>
</file>